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82" r:id="rId3"/>
    <p:sldId id="267" r:id="rId4"/>
    <p:sldId id="268" r:id="rId5"/>
    <p:sldId id="269" r:id="rId6"/>
    <p:sldId id="270" r:id="rId7"/>
    <p:sldId id="281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7" r:id="rId19"/>
    <p:sldId id="286" r:id="rId20"/>
    <p:sldId id="283" r:id="rId21"/>
    <p:sldId id="285" r:id="rId22"/>
    <p:sldId id="284" r:id="rId23"/>
    <p:sldId id="293" r:id="rId24"/>
    <p:sldId id="292" r:id="rId25"/>
    <p:sldId id="291" r:id="rId26"/>
    <p:sldId id="290" r:id="rId27"/>
    <p:sldId id="294" r:id="rId28"/>
    <p:sldId id="289" r:id="rId29"/>
    <p:sldId id="299" r:id="rId30"/>
    <p:sldId id="298" r:id="rId31"/>
    <p:sldId id="297" r:id="rId32"/>
    <p:sldId id="296" r:id="rId33"/>
    <p:sldId id="295" r:id="rId34"/>
    <p:sldId id="301" r:id="rId35"/>
    <p:sldId id="300" r:id="rId36"/>
    <p:sldId id="288" r:id="rId37"/>
    <p:sldId id="303" r:id="rId38"/>
    <p:sldId id="302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37FDB-7BF2-4661-9D88-CB184B3BD803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142BE-7895-416D-ACF5-26897DE05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934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A142BE-7895-416D-ACF5-26897DE05BC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53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3EDB6-9887-6D85-B640-B004BA413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634889-7885-7052-347E-0008B39419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78B8FF-3475-FD79-DB88-3E9D4309E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7FE8D4-12C3-8926-F431-AFE41EE36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025C02-B836-3288-0CA5-A72AF7254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64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9A714-C490-9F7F-61E8-16352691A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B5FB0-EA67-33D6-7F4A-49C54B810A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5815CC-4A47-F9CB-5224-F3DF9789F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E0D795-F4C8-B110-90E4-C291B69A9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B52387-3C07-B17C-DBFE-BA2ACD63F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19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DD78161-D3B8-BE0E-2D03-B2C125D3E6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E8395C-1C72-7EF3-8628-9DEB0643D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E63ECD-2465-C166-8544-FEF800C99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B3A181-48CD-4DCA-03FD-4A7C1C22F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EF0FA-691C-6D4C-C865-ED2B4BC4D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269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CD78A-6B16-C26C-479B-E112AEE58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5C50F3-D7A4-E1D1-7669-EA81A0011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A7D28C-2155-B0A4-2CE9-85BDE1AA5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888752-ECDD-EFA0-C738-99271685F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31B688-5EBC-68E0-33F7-EF30D528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85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29A7C3-8BFA-CE89-F1C6-9C1DCDD6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7794A8-197A-0E58-A5B8-3CF0E7BEB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ED6DCD-1EF5-69DC-AECB-4C932D497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74FC1A-49AF-4334-A223-AB27D53E3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47E2F-0C90-DDF3-E160-CD7C3EBCC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9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993E4-E781-773F-E6B7-8AE86D00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45A194-3218-81AC-DDDE-A9B1A486C6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8AB94A-D144-567D-52A1-3CD4D3B13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9C8DAE-1C55-9C5B-8CC0-879ABE4A5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1654CE-0535-C301-F412-D826C0801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776B5C-627D-C073-4EFD-486C0333C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42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1C05E-4AEC-3FAE-93A0-EF80D45D0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D0640C-72C6-6B5A-1800-C195B171B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66C809-182B-2449-76C5-8FBA3721E9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F32FCF-CED6-4441-51FE-F242C72E35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BE47BD0-AB35-6102-A915-2B486707BD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81F83D0-497E-5A0F-7B5B-FF66BE50D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84B0587-654A-0877-2F7A-7EE22A6DF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154E3C-6BAE-E42F-7BAD-66C023F6B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606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7B61D-6078-3AD0-6DE3-542C2985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B4E985F-2094-02DD-A2B8-803733D0C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1846EEA-D711-8312-F386-097B79608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3A8F62-3A58-C4DF-6FE9-332952C35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507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1BEFFAC-E196-1ECE-779D-42225CE27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B431309-3C88-0D4A-13E0-307C291C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6328688-1878-8638-06F4-C9FC8FD16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5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CE136E-D93D-A9A1-ED27-2468DC765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9E41B2-FACE-B4B1-A377-450420831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9FD31F-9A8D-CA3C-AE00-761BD3145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5C0F44-006E-6AD1-CC6A-9B5823266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165264-680C-1659-09E4-DCD5E6BAC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9BCF8B-CE01-093C-17A0-F226A1664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424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5F9A32-3D80-7E0A-D8D1-0F117D0F9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AB8CE25-8DF5-2297-5F54-BAD341B87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395821-E7BB-25AA-B25E-6B5F626B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7445B4-7BCC-23F5-D8E5-8D0AD3A98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1BDA55-63FF-BC38-62F7-588053564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EFA304-1DBD-86E2-3C32-BE3891CCB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2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3A8453-39AE-A9A7-2D0E-A140261CD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08AE3D-97E0-7DD5-C95F-36EF285357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FFE81A-AD3D-8B2B-3494-09147C91CF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DC0D0-DEDB-4286-AF24-ABB191DA7F97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A9C375-3B61-8EC9-8356-7D5CF804F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7EBBF3-1AEF-2AFA-255E-3E25AE461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72C4A-AF32-4149-BC0D-BEB96A57E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13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74214-40D9-1420-1625-559267496C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B0A966-425D-A256-E743-CFA95D7FCE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8FB038-9BEA-0584-E257-AFF8FE5F8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3730" cy="65516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7AE0D8-7F7D-3797-EAC0-FFB484AD7B7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49492" cy="14165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555306-3225-0C2A-D21F-12F5C92BC322}"/>
              </a:ext>
            </a:extLst>
          </p:cNvPr>
          <p:cNvSpPr txBox="1"/>
          <p:nvPr/>
        </p:nvSpPr>
        <p:spPr>
          <a:xfrm>
            <a:off x="1939564" y="1360345"/>
            <a:ext cx="90179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600" dirty="0" smtClean="0">
                <a:solidFill>
                  <a:srgbClr val="2E3883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Органические вещества клетки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Picture 2" descr="ГБПОУ «Пермский нефтяной колледж» | WOWPROFI">
            <a:extLst>
              <a:ext uri="{FF2B5EF4-FFF2-40B4-BE49-F238E27FC236}">
                <a16:creationId xmlns:a16="http://schemas.microsoft.com/office/drawing/2014/main" id="{1B1B9721-2DF6-13B1-2D5A-9BAB521DB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00" y="108295"/>
            <a:ext cx="1144771" cy="114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BEF76C0-2402-7CA2-E3C7-08FA9395D9B1}"/>
              </a:ext>
            </a:extLst>
          </p:cNvPr>
          <p:cNvSpPr txBox="1"/>
          <p:nvPr/>
        </p:nvSpPr>
        <p:spPr>
          <a:xfrm>
            <a:off x="3885826" y="2647353"/>
            <a:ext cx="840898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Разработала: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Карпович Оксана Владимировна,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преподаватель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высшей квалификационной категории ГБПОУ «Пермский нефтяной колледж»</a:t>
            </a:r>
            <a:endParaRPr lang="ru-RU" sz="24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6929F60-8316-B5F0-E91E-1949A13F28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3521" y="5876912"/>
            <a:ext cx="149492" cy="1416535"/>
          </a:xfrm>
          <a:prstGeom prst="rect">
            <a:avLst/>
          </a:prstGeom>
          <a:scene3d>
            <a:camera prst="orthographicFront">
              <a:rot lat="21299999" lon="0" rev="0"/>
            </a:camera>
            <a:lightRig rig="threePt" dir="t"/>
          </a:scene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1AA3491-A215-8068-A7E7-22C2A364490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29812" y="5876912"/>
            <a:ext cx="149492" cy="141653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E8F3735-5925-5153-9B17-63A744473A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46346" y="5876912"/>
            <a:ext cx="149492" cy="141653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53F3E44-BA1A-DD71-2181-BED4A58E4E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60705" y="5876912"/>
            <a:ext cx="149492" cy="141653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0FB1FCF-3E77-1C99-D0FA-C94F5C1E4EA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11015" y="5876913"/>
            <a:ext cx="149492" cy="141653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D3C4280-E390-FB82-2549-2D4661FEAF9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61327" y="5876912"/>
            <a:ext cx="149492" cy="141653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AA3DDCF-F524-0139-C015-E15B933093B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60875" y="5876913"/>
            <a:ext cx="149492" cy="141653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EAC042C-0EE1-3A39-0EFE-C5646387F87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23839" y="5876913"/>
            <a:ext cx="149492" cy="141653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BFA16F7-306A-28DD-3A3B-FAB32567D8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3387" y="5876913"/>
            <a:ext cx="149494" cy="141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17923" y="6037127"/>
            <a:ext cx="452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10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Объек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705" y="248867"/>
            <a:ext cx="881075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44300" y="6037127"/>
            <a:ext cx="426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11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0594" y="454985"/>
            <a:ext cx="9362352" cy="5046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66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75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Первичная структура белка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17923" y="6037127"/>
            <a:ext cx="452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12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 b="9677"/>
          <a:stretch>
            <a:fillRect/>
          </a:stretch>
        </p:blipFill>
        <p:spPr bwMode="auto">
          <a:xfrm>
            <a:off x="500033" y="1500174"/>
            <a:ext cx="4844389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1248509" y="3697279"/>
            <a:ext cx="96451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Полипептидная цепь из последовательно соединенных аминокислотных остатков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Связи: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пептидные</a:t>
            </a:r>
          </a:p>
          <a:p>
            <a:pPr>
              <a:buFont typeface="Arial" pitchFamily="34" charset="0"/>
              <a:buChar char="•"/>
            </a:pPr>
            <a:endParaRPr lang="ru-RU" sz="28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6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646891" y="307126"/>
            <a:ext cx="10005910" cy="688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Вторичная структура белка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61885" y="6037127"/>
            <a:ext cx="40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13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9362" y="1065072"/>
            <a:ext cx="2499377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5422238" y="1306323"/>
            <a:ext cx="59462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onstantia" pitchFamily="18" charset="0"/>
              </a:rPr>
              <a:t>Полипептидная нить закручена в спираль</a:t>
            </a:r>
          </a:p>
          <a:p>
            <a:pPr>
              <a:buFont typeface="Arial" pitchFamily="34" charset="0"/>
              <a:buChar char="•"/>
            </a:pPr>
            <a:r>
              <a:rPr lang="en-US" sz="2800" i="1" dirty="0" smtClean="0">
                <a:latin typeface="Constantia" pitchFamily="18" charset="0"/>
              </a:rPr>
              <a:t>α-</a:t>
            </a:r>
            <a:r>
              <a:rPr lang="ru-RU" sz="2800" i="1" dirty="0" smtClean="0">
                <a:latin typeface="Constantia" pitchFamily="18" charset="0"/>
              </a:rPr>
              <a:t>спираль – из одной полипептидной цепи</a:t>
            </a:r>
            <a:endParaRPr lang="en-US" sz="2800" i="1" dirty="0" smtClean="0"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2800" i="1" dirty="0" smtClean="0">
                <a:latin typeface="Constantia" pitchFamily="18" charset="0"/>
              </a:rPr>
              <a:t>β</a:t>
            </a:r>
            <a:r>
              <a:rPr lang="ru-RU" sz="2800" i="1" dirty="0" smtClean="0">
                <a:latin typeface="Constantia" pitchFamily="18" charset="0"/>
              </a:rPr>
              <a:t> –спираль – из нескольких полипептидных цепей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Связи: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Водородные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Пептидные </a:t>
            </a:r>
          </a:p>
          <a:p>
            <a:pPr>
              <a:buFont typeface="Arial" pitchFamily="34" charset="0"/>
              <a:buChar char="•"/>
            </a:pPr>
            <a:endParaRPr lang="ru-RU" sz="2800" b="1" dirty="0">
              <a:solidFill>
                <a:srgbClr val="FFFF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5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275619" y="710810"/>
            <a:ext cx="10005910" cy="75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Третичная структура белка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21208" y="6037127"/>
            <a:ext cx="549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14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8639" y="1818895"/>
            <a:ext cx="3304593" cy="2955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4607006" y="1452908"/>
            <a:ext cx="652170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Нить аминокислот свёртывается и образует клубок или фибриллу, специфичную для каждого белка. 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Связи:</a:t>
            </a:r>
          </a:p>
          <a:p>
            <a:r>
              <a:rPr lang="ru-RU" sz="2800" b="1" dirty="0" smtClean="0">
                <a:latin typeface="Constantia" pitchFamily="18" charset="0"/>
              </a:rPr>
              <a:t>пептидные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водородные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дисульфидные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 гидрофобное     взаимодействие</a:t>
            </a:r>
          </a:p>
          <a:p>
            <a:pPr>
              <a:buFont typeface="Arial" pitchFamily="34" charset="0"/>
              <a:buChar char="•"/>
            </a:pPr>
            <a:endParaRPr lang="ru-RU" sz="28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8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505472" y="555638"/>
            <a:ext cx="10005910" cy="75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Четвертичная структура белка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35561" y="6037127"/>
            <a:ext cx="4347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15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643050"/>
            <a:ext cx="3146519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794975" y="1184751"/>
            <a:ext cx="75207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молекулы белков четвертичной структуры состоят из нескольких макромолекул белков третичной структур, свёрнутых в клубок вместе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Связи: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Пептидные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Ионные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 smtClean="0">
                <a:latin typeface="Constantia" pitchFamily="18" charset="0"/>
              </a:rPr>
              <a:t>Дисульфидные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Водородные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Гидрофобные связи 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rgbClr val="FFFF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>
              <a:solidFill>
                <a:srgbClr val="FFFF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7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343263"/>
            <a:ext cx="10005910" cy="1221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Свойства белков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27582" y="6037127"/>
            <a:ext cx="442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16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2295" y="1217973"/>
            <a:ext cx="6921505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Денатурация белков </a:t>
            </a:r>
            <a:r>
              <a:rPr lang="ru-RU" dirty="0" smtClean="0">
                <a:latin typeface="Constantia" pitchFamily="18" charset="0"/>
              </a:rPr>
              <a:t>(от лат. </a:t>
            </a:r>
            <a:r>
              <a:rPr lang="ru-RU" dirty="0" err="1" smtClean="0">
                <a:latin typeface="Constantia" pitchFamily="18" charset="0"/>
              </a:rPr>
              <a:t>de</a:t>
            </a:r>
            <a:r>
              <a:rPr lang="ru-RU" dirty="0" smtClean="0">
                <a:latin typeface="Constantia" pitchFamily="18" charset="0"/>
              </a:rPr>
              <a:t>- — приставка, означающая отделение, удаление и лат. </a:t>
            </a:r>
            <a:r>
              <a:rPr lang="ru-RU" dirty="0" err="1" smtClean="0">
                <a:latin typeface="Constantia" pitchFamily="18" charset="0"/>
              </a:rPr>
              <a:t>nature</a:t>
            </a:r>
            <a:r>
              <a:rPr lang="ru-RU" dirty="0" smtClean="0">
                <a:latin typeface="Constantia" pitchFamily="18" charset="0"/>
              </a:rPr>
              <a:t> — природа) — потеря белковыми веществами их естественных свойств (растворимости, гидрофильности и др.) вследствие нарушения пространственной структуры их молекул.</a:t>
            </a:r>
          </a:p>
          <a:p>
            <a:endParaRPr lang="ru-RU" dirty="0">
              <a:latin typeface="Constantia" pitchFamily="18" charset="0"/>
            </a:endParaRPr>
          </a:p>
          <a:p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Ренатурация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белков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- </a:t>
            </a:r>
            <a:r>
              <a:rPr lang="ru-RU" dirty="0" smtClean="0">
                <a:latin typeface="Constantia" pitchFamily="18" charset="0"/>
              </a:rPr>
              <a:t>Процесс </a:t>
            </a:r>
            <a:r>
              <a:rPr lang="ru-RU" dirty="0">
                <a:latin typeface="Constantia" pitchFamily="18" charset="0"/>
              </a:rPr>
              <a:t>восстановление структуры белка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1997" y="1315069"/>
            <a:ext cx="3334900" cy="28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240582" y="3740745"/>
            <a:ext cx="10287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Constantia" pitchFamily="18" charset="0"/>
              </a:rPr>
              <a:t>ВЫВОД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Белки в клетке выполняют множество функций, имеют сложное строение.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Constantia" pitchFamily="18" charset="0"/>
              </a:rPr>
              <a:t>Без белков жизнь клетки невозможна</a:t>
            </a:r>
          </a:p>
        </p:txBody>
      </p:sp>
    </p:spTree>
    <p:extLst>
      <p:ext uri="{BB962C8B-B14F-4D97-AF65-F5344CB8AC3E}">
        <p14:creationId xmlns:p14="http://schemas.microsoft.com/office/powerpoint/2010/main" val="220020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20313" y="221530"/>
            <a:ext cx="10005910" cy="1079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Функции белков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29999" y="6037127"/>
            <a:ext cx="540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17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4"/>
          <a:srcRect l="6057" t="8391" r="5302" b="7017"/>
          <a:stretch/>
        </p:blipFill>
        <p:spPr bwMode="auto">
          <a:xfrm>
            <a:off x="3292658" y="1019908"/>
            <a:ext cx="5815930" cy="4624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750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62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Нуклеиновые кислоты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56377" y="6037127"/>
            <a:ext cx="513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18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57621" y="1644051"/>
            <a:ext cx="100690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onstantia" pitchFamily="18" charset="0"/>
              </a:rPr>
              <a:t>(от лат. </a:t>
            </a:r>
            <a:r>
              <a:rPr lang="ru-RU" sz="3200" dirty="0" err="1" smtClean="0">
                <a:latin typeface="Constantia" pitchFamily="18" charset="0"/>
              </a:rPr>
              <a:t>nucleus</a:t>
            </a:r>
            <a:r>
              <a:rPr lang="ru-RU" sz="3200" dirty="0" smtClean="0">
                <a:latin typeface="Constantia" pitchFamily="18" charset="0"/>
              </a:rPr>
              <a:t> — ядро) — высокомолекулярные органические соединения, биополимеры (</a:t>
            </a:r>
            <a:r>
              <a:rPr lang="ru-RU" sz="3200" dirty="0" err="1" smtClean="0">
                <a:latin typeface="Constantia" pitchFamily="18" charset="0"/>
              </a:rPr>
              <a:t>полинуклеотиды</a:t>
            </a:r>
            <a:r>
              <a:rPr lang="ru-RU" sz="3200" dirty="0" smtClean="0">
                <a:latin typeface="Constantia" pitchFamily="18" charset="0"/>
              </a:rPr>
              <a:t>), образованные остатками нуклеотидов (мономеров)</a:t>
            </a:r>
          </a:p>
          <a:p>
            <a:pPr algn="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Википедия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7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82754" y="6037127"/>
            <a:ext cx="487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19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2141" y="528618"/>
            <a:ext cx="2822672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TextBox 18"/>
          <p:cNvSpPr txBox="1"/>
          <p:nvPr/>
        </p:nvSpPr>
        <p:spPr>
          <a:xfrm>
            <a:off x="5017146" y="678730"/>
            <a:ext cx="61458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nstantia" pitchFamily="18" charset="0"/>
              </a:rPr>
              <a:t>В 1868г швейцарский врач И.Ф.Мишер в ядрах лейкоцитов обнаружил вещества, обладающие кислотными свойствами, которые в 1889г  Р.Альтман назвал ядерными (нуклеиновыми) кислотами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0469" y="4666667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И.Ф.Мишер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721703" y="344623"/>
            <a:ext cx="10558827" cy="6009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Пояснительная записка</a:t>
            </a:r>
          </a:p>
          <a:p>
            <a:r>
              <a:rPr lang="ru-RU" dirty="0" smtClean="0"/>
              <a:t> 	Тема </a:t>
            </a:r>
            <a:r>
              <a:rPr lang="ru-RU" dirty="0"/>
              <a:t>"Органические вещества клетки", </a:t>
            </a:r>
            <a:r>
              <a:rPr lang="ru-RU" dirty="0" smtClean="0"/>
              <a:t>является </a:t>
            </a:r>
            <a:r>
              <a:rPr lang="ru-RU" dirty="0"/>
              <a:t>ключевой для понимания </a:t>
            </a:r>
            <a:r>
              <a:rPr lang="ru-RU" dirty="0" smtClean="0"/>
              <a:t>процессов, происходящих </a:t>
            </a:r>
            <a:r>
              <a:rPr lang="ru-RU" dirty="0"/>
              <a:t>в нашем </a:t>
            </a:r>
            <a:r>
              <a:rPr lang="ru-RU" dirty="0" smtClean="0"/>
              <a:t>организме, на занятиях ОУД.08 «Биология», преподаваемой на 1 курсе СПО.</a:t>
            </a:r>
          </a:p>
          <a:p>
            <a:r>
              <a:rPr lang="ru-RU" dirty="0" smtClean="0"/>
              <a:t>Презентация содержит не только теоретический материал, но и практическое задание для систематизации информации, а также проверочный тест для самоконтроля.  	</a:t>
            </a:r>
          </a:p>
          <a:p>
            <a:r>
              <a:rPr lang="ru-RU" dirty="0"/>
              <a:t>	</a:t>
            </a:r>
            <a:r>
              <a:rPr lang="ru-RU" dirty="0" smtClean="0"/>
              <a:t>Органические </a:t>
            </a:r>
            <a:r>
              <a:rPr lang="ru-RU" dirty="0"/>
              <a:t>вещества играют важнейшую роль в жизни клетки, поскольку составляют основу ее структуры и функций.</a:t>
            </a:r>
          </a:p>
          <a:p>
            <a:r>
              <a:rPr lang="ru-RU" dirty="0" smtClean="0"/>
              <a:t>	Благодаря </a:t>
            </a:r>
            <a:r>
              <a:rPr lang="ru-RU" dirty="0"/>
              <a:t>химическим реакциям органических веществ в клетке происходит обмен веществ, синтез белков, нуклеиновых кислот и других важных молекул. Органические вещества также участвуют в передаче генетической информации и энергетических процессах клетки.</a:t>
            </a:r>
          </a:p>
          <a:p>
            <a:r>
              <a:rPr lang="ru-RU" dirty="0" smtClean="0"/>
              <a:t>	Важно </a:t>
            </a:r>
            <a:r>
              <a:rPr lang="ru-RU" dirty="0"/>
              <a:t>отметить, что изучение органических веществ приводит к пересечению наук - химии и биологии. Химические свойства органических соединений определяют их биологическую активность и влияние на организм. В свою очередь, знания о биологии помогают понять, каким образом химические процессы происходят в клетке и какие молекулы необходимы для ее нормального функционирования.</a:t>
            </a:r>
          </a:p>
          <a:p>
            <a:r>
              <a:rPr lang="ru-RU" dirty="0" smtClean="0"/>
              <a:t>	Поэтому </a:t>
            </a:r>
            <a:r>
              <a:rPr lang="ru-RU" dirty="0"/>
              <a:t>изучение органических веществ клетки не только расширяет </a:t>
            </a:r>
            <a:r>
              <a:rPr lang="ru-RU" dirty="0" smtClean="0"/>
              <a:t>знания </a:t>
            </a:r>
            <a:r>
              <a:rPr lang="ru-RU" dirty="0"/>
              <a:t>о живых организмах, но и позволяет увидеть глубокие взаимосвязи между химией и биологией.</a:t>
            </a:r>
          </a:p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0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239114"/>
            <a:ext cx="10005910" cy="1044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НУКЛЕОТИД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26715" y="6037127"/>
            <a:ext cx="443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20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3054" y="1045174"/>
            <a:ext cx="5929782" cy="414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Скругленный прямоугольник 19"/>
          <p:cNvSpPr/>
          <p:nvPr/>
        </p:nvSpPr>
        <p:spPr>
          <a:xfrm>
            <a:off x="1761811" y="1480394"/>
            <a:ext cx="2071702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nstantia" pitchFamily="18" charset="0"/>
              </a:rPr>
              <a:t>Остаток фосфорной кислоты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047203" y="4318771"/>
            <a:ext cx="207170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nstantia" pitchFamily="18" charset="0"/>
              </a:rPr>
              <a:t>Углевод 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46936" y="4259884"/>
            <a:ext cx="2571768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nstantia" pitchFamily="18" charset="0"/>
              </a:rPr>
              <a:t>Азотистое основание</a:t>
            </a:r>
            <a:endParaRPr lang="ru-RU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0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646891" y="451621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73962" y="6037127"/>
            <a:ext cx="496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21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308219" y="294556"/>
            <a:ext cx="3857652" cy="92869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Нуклеиновые кислоты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97398" y="1233240"/>
            <a:ext cx="4000528" cy="11376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ДНК – </a:t>
            </a:r>
            <a:r>
              <a:rPr lang="ru-RU" sz="2400" dirty="0" smtClean="0">
                <a:latin typeface="Constantia" pitchFamily="18" charset="0"/>
              </a:rPr>
              <a:t>дезоксирибонуклеиновая</a:t>
            </a:r>
          </a:p>
          <a:p>
            <a:pPr algn="ctr"/>
            <a:r>
              <a:rPr lang="ru-RU" sz="2400" dirty="0" smtClean="0">
                <a:latin typeface="Constantia" pitchFamily="18" charset="0"/>
              </a:rPr>
              <a:t>кислота 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16694" y="1233240"/>
            <a:ext cx="4071966" cy="12144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РНК</a:t>
            </a:r>
          </a:p>
          <a:p>
            <a:pPr algn="ctr"/>
            <a:r>
              <a:rPr lang="ru-RU" sz="2400" dirty="0" smtClean="0">
                <a:latin typeface="Constantia" pitchFamily="18" charset="0"/>
              </a:rPr>
              <a:t>рибонуклеиновая кислота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81470" y="2370866"/>
            <a:ext cx="3643338" cy="342902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nstantia" pitchFamily="18" charset="0"/>
              </a:rPr>
              <a:t>Один из двух типов нуклеиновых кислот, обеспечивающих хранение, передачу из поколения в поколение и реализацию генетической программы развития и функционирования живых организмов.</a:t>
            </a:r>
            <a:endParaRPr lang="ru-RU" sz="2000" dirty="0">
              <a:latin typeface="Constant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483344" y="2370866"/>
            <a:ext cx="3643338" cy="342902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Нуклеиновые  кислоты, полимеры нуклеотидов, в состав которых входят остаток ортофосфорной кислоты, рибоза и азотистые основания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4352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75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 ДНК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53092" y="6037127"/>
            <a:ext cx="417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22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22264" y="1614099"/>
            <a:ext cx="4552950" cy="3381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6518538" y="1614099"/>
            <a:ext cx="484015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Расположение</a:t>
            </a:r>
            <a:r>
              <a:rPr lang="ru-RU" sz="20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 прокариот – в цитоплазме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 эукариот – в ядре и </a:t>
            </a:r>
            <a:r>
              <a:rPr lang="ru-RU" sz="2000" dirty="0" err="1" smtClean="0"/>
              <a:t>самоудваивающихся</a:t>
            </a:r>
            <a:r>
              <a:rPr lang="ru-RU" sz="2000" dirty="0" smtClean="0"/>
              <a:t> органоидах (митохондриях, пластидах, клеточном центре)</a:t>
            </a:r>
          </a:p>
          <a:p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Функции: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хранение и передача генетической информации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Участие в реализации генетической информации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959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00338" y="6037127"/>
            <a:ext cx="469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23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03877" y="192312"/>
            <a:ext cx="2286016" cy="500066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l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РНК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9733" y="837449"/>
            <a:ext cx="2286016" cy="64294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иРНК (мРНК)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642725" y="837449"/>
            <a:ext cx="2214578" cy="64294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тРНК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709566" y="837449"/>
            <a:ext cx="2214578" cy="64294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рРНК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29733" y="1641839"/>
            <a:ext cx="2286016" cy="2857520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Перенос генетической информации от ДНК к рибосомам</a:t>
            </a:r>
            <a:endParaRPr lang="ru-RU" sz="20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07006" y="1641839"/>
            <a:ext cx="2286016" cy="2857520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Транспорт аминокислоты к месту синтеза белковый цепи, узнавание кодона на иРНК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682786" y="1724384"/>
            <a:ext cx="2286016" cy="2857520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Структурная (формирование рибосом), участие в синтезе белковой (полипептидной) цепи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1171" y="4637964"/>
            <a:ext cx="2214578" cy="78581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В цитоплазме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677122" y="4681320"/>
            <a:ext cx="2214578" cy="78581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В цитоплазме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718505" y="4751807"/>
            <a:ext cx="2214578" cy="78581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В рибосомах</a:t>
            </a:r>
          </a:p>
        </p:txBody>
      </p:sp>
    </p:spTree>
    <p:extLst>
      <p:ext uri="{BB962C8B-B14F-4D97-AF65-F5344CB8AC3E}">
        <p14:creationId xmlns:p14="http://schemas.microsoft.com/office/powerpoint/2010/main" val="215372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230323"/>
            <a:ext cx="10005910" cy="1035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864" lvl="0" algn="ctr">
              <a:spcBef>
                <a:spcPct val="0"/>
              </a:spcBef>
              <a:defRPr/>
            </a:pPr>
            <a:r>
              <a:rPr lang="ru-RU" sz="3600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Сравнение ДНК и РНК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82754" y="6037127"/>
            <a:ext cx="487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24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2751" y="1099027"/>
            <a:ext cx="3402106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Содержимое 4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8909" y="1218164"/>
            <a:ext cx="3786214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660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284412" y="309453"/>
            <a:ext cx="1000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864" lvl="0" algn="ctr">
              <a:spcBef>
                <a:spcPct val="0"/>
              </a:spcBef>
              <a:defRPr/>
            </a:pPr>
            <a:r>
              <a:rPr lang="ru-RU" sz="24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Constantia" pitchFamily="18" charset="0"/>
              </a:rPr>
              <a:t>Сравнение ДНК и РНК</a:t>
            </a:r>
            <a:endParaRPr lang="ru-RU" sz="24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Constantia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35508" y="6037127"/>
            <a:ext cx="434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25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805922"/>
              </p:ext>
            </p:extLst>
          </p:nvPr>
        </p:nvGraphicFramePr>
        <p:xfrm>
          <a:off x="1899137" y="1046285"/>
          <a:ext cx="8889024" cy="4290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3008">
                  <a:extLst>
                    <a:ext uri="{9D8B030D-6E8A-4147-A177-3AD203B41FA5}">
                      <a16:colId xmlns:a16="http://schemas.microsoft.com/office/drawing/2014/main" val="3195908335"/>
                    </a:ext>
                  </a:extLst>
                </a:gridCol>
                <a:gridCol w="2963008">
                  <a:extLst>
                    <a:ext uri="{9D8B030D-6E8A-4147-A177-3AD203B41FA5}">
                      <a16:colId xmlns:a16="http://schemas.microsoft.com/office/drawing/2014/main" val="1230624323"/>
                    </a:ext>
                  </a:extLst>
                </a:gridCol>
                <a:gridCol w="2963008">
                  <a:extLst>
                    <a:ext uri="{9D8B030D-6E8A-4147-A177-3AD203B41FA5}">
                      <a16:colId xmlns:a16="http://schemas.microsoft.com/office/drawing/2014/main" val="4293598413"/>
                    </a:ext>
                  </a:extLst>
                </a:gridCol>
              </a:tblGrid>
              <a:tr h="7668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Сравниваемые признаки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ДНК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РНК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557199"/>
                  </a:ext>
                </a:extLst>
              </a:tr>
              <a:tr h="7668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Нуклеотиды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979503"/>
                  </a:ext>
                </a:extLst>
              </a:tr>
              <a:tr h="44427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Азотистые</a:t>
                      </a:r>
                      <a:r>
                        <a:rPr lang="ru-RU" sz="2000" baseline="0" dirty="0" smtClean="0"/>
                        <a:t> основания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939151"/>
                  </a:ext>
                </a:extLst>
              </a:tr>
              <a:tr h="44427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Углевод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0968405"/>
                  </a:ext>
                </a:extLst>
              </a:tr>
              <a:tr h="14241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Количество полинуклеотидных цепей в молекуле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194697"/>
                  </a:ext>
                </a:extLst>
              </a:tr>
              <a:tr h="44427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Локализация в клетке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674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5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ВЫВОД:</a:t>
            </a:r>
          </a:p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4000" b="1" dirty="0">
                <a:latin typeface="Constantia" pitchFamily="18" charset="0"/>
              </a:rPr>
              <a:t>Нуклеиновые кислоты выполняют важнейшую биологическую роль в клетке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56377" y="6037127"/>
            <a:ext cx="513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26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17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17923" y="6037127"/>
            <a:ext cx="452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27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11069" y="911870"/>
            <a:ext cx="81006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УГЛЕВОДЫ </a:t>
            </a:r>
          </a:p>
          <a:p>
            <a:pPr algn="ctr">
              <a:defRPr/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-ЭТО 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ОРГАНИЧЕСКИЕ ВЕЩЕСТВА</a:t>
            </a:r>
            <a:endParaRPr lang="en-US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endParaRPr lang="en-US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en-US" sz="4400" b="1" dirty="0">
                <a:solidFill>
                  <a:schemeClr val="accent1">
                    <a:lumMod val="75000"/>
                  </a:schemeClr>
                </a:solidFill>
              </a:rPr>
              <a:t>      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ОБЩЕЙ ФОРМУЛОЙ </a:t>
            </a:r>
            <a:endParaRPr lang="en-US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endParaRPr lang="en-US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 С</a:t>
            </a:r>
            <a:r>
              <a:rPr lang="en-US" sz="4400" b="1" baseline="-25000" dirty="0">
                <a:solidFill>
                  <a:schemeClr val="accent1">
                    <a:lumMod val="75000"/>
                  </a:schemeClr>
                </a:solidFill>
              </a:rPr>
              <a:t>n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(Н</a:t>
            </a:r>
            <a:r>
              <a:rPr lang="en-US" sz="4400" b="1" baseline="-2500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О)</a:t>
            </a:r>
            <a:r>
              <a:rPr lang="en-US" sz="4400" b="1" baseline="-25000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endParaRPr lang="ru-RU" sz="4400" b="1" baseline="-25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60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61885" y="6037127"/>
            <a:ext cx="40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28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1714501" y="212627"/>
            <a:ext cx="8740206" cy="5494338"/>
            <a:chOff x="510" y="1176"/>
            <a:chExt cx="2880" cy="720"/>
          </a:xfrm>
        </p:grpSpPr>
        <p:cxnSp>
          <p:nvCxnSpPr>
            <p:cNvPr id="1028" name="_s1028"/>
            <p:cNvCxnSpPr>
              <a:cxnSpLocks noChangeShapeType="1"/>
              <a:stCxn id="19" idx="0"/>
              <a:endCxn id="3" idx="2"/>
            </p:cNvCxnSpPr>
            <p:nvPr/>
          </p:nvCxnSpPr>
          <p:spPr bwMode="auto">
            <a:xfrm rot="5400000" flipH="1">
              <a:off x="2382" y="1032"/>
              <a:ext cx="144" cy="1008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>
              <a:off x="1879" y="1535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374" y="1032"/>
              <a:ext cx="144" cy="1008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1"/>
            <p:cNvSpPr>
              <a:spLocks noChangeArrowheads="1"/>
            </p:cNvSpPr>
            <p:nvPr/>
          </p:nvSpPr>
          <p:spPr bwMode="auto">
            <a:xfrm>
              <a:off x="1518" y="11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УГЛЕВОДЫ</a:t>
              </a:r>
            </a:p>
          </p:txBody>
        </p:sp>
        <p:sp>
          <p:nvSpPr>
            <p:cNvPr id="4" name="_s1032"/>
            <p:cNvSpPr>
              <a:spLocks noChangeArrowheads="1"/>
            </p:cNvSpPr>
            <p:nvPr/>
          </p:nvSpPr>
          <p:spPr bwMode="auto">
            <a:xfrm>
              <a:off x="51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МОНО-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САХАРИДЫ</a:t>
              </a:r>
            </a:p>
          </p:txBody>
        </p:sp>
        <p:sp>
          <p:nvSpPr>
            <p:cNvPr id="6" name="_s1033"/>
            <p:cNvSpPr>
              <a:spLocks noChangeArrowheads="1"/>
            </p:cNvSpPr>
            <p:nvPr/>
          </p:nvSpPr>
          <p:spPr bwMode="auto">
            <a:xfrm>
              <a:off x="1518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ДИ-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САХАРИДЫ</a:t>
              </a:r>
            </a:p>
          </p:txBody>
        </p:sp>
        <p:sp>
          <p:nvSpPr>
            <p:cNvPr id="19" name="_s1034"/>
            <p:cNvSpPr>
              <a:spLocks noChangeArrowheads="1"/>
            </p:cNvSpPr>
            <p:nvPr/>
          </p:nvSpPr>
          <p:spPr bwMode="auto">
            <a:xfrm>
              <a:off x="2526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ПОЛИ-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САХАРИДЫ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06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53092" y="6037127"/>
            <a:ext cx="417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29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2413242" y="89348"/>
            <a:ext cx="8496300" cy="5854700"/>
            <a:chOff x="510" y="1176"/>
            <a:chExt cx="3024" cy="1584"/>
          </a:xfrm>
        </p:grpSpPr>
        <p:cxnSp>
          <p:nvCxnSpPr>
            <p:cNvPr id="2052" name="_s2052"/>
            <p:cNvCxnSpPr>
              <a:cxnSpLocks noChangeShapeType="1"/>
              <a:stCxn id="23" idx="1"/>
              <a:endCxn id="22" idx="2"/>
            </p:cNvCxnSpPr>
            <p:nvPr/>
          </p:nvCxnSpPr>
          <p:spPr bwMode="auto">
            <a:xfrm rot="10800000">
              <a:off x="2094" y="2328"/>
              <a:ext cx="144" cy="288"/>
            </a:xfrm>
            <a:prstGeom prst="bentConnector2">
              <a:avLst/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22" idx="0"/>
              <a:endCxn id="6" idx="2"/>
            </p:cNvCxnSpPr>
            <p:nvPr/>
          </p:nvCxnSpPr>
          <p:spPr bwMode="auto">
            <a:xfrm rot="16200000">
              <a:off x="2023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21" idx="1"/>
              <a:endCxn id="20" idx="2"/>
            </p:cNvCxnSpPr>
            <p:nvPr/>
          </p:nvCxnSpPr>
          <p:spPr bwMode="auto">
            <a:xfrm rot="10800000">
              <a:off x="942" y="2328"/>
              <a:ext cx="144" cy="288"/>
            </a:xfrm>
            <a:prstGeom prst="bentConnector2">
              <a:avLst/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5" name="_s2055"/>
            <p:cNvCxnSpPr>
              <a:cxnSpLocks noChangeShapeType="1"/>
              <a:stCxn id="20" idx="0"/>
              <a:endCxn id="4" idx="2"/>
            </p:cNvCxnSpPr>
            <p:nvPr/>
          </p:nvCxnSpPr>
          <p:spPr bwMode="auto">
            <a:xfrm rot="16200000">
              <a:off x="871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6" name="_s2056"/>
            <p:cNvCxnSpPr>
              <a:cxnSpLocks noChangeShapeType="1"/>
              <a:stCxn id="19" idx="0"/>
              <a:endCxn id="3" idx="2"/>
            </p:cNvCxnSpPr>
            <p:nvPr/>
          </p:nvCxnSpPr>
          <p:spPr bwMode="auto">
            <a:xfrm rot="5400000" flipH="1">
              <a:off x="2490" y="996"/>
              <a:ext cx="144" cy="1080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7" name="_s2057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1986" y="1500"/>
              <a:ext cx="144" cy="72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8" name="_s2058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410" y="996"/>
              <a:ext cx="144" cy="1080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9"/>
            <p:cNvSpPr>
              <a:spLocks noChangeArrowheads="1"/>
            </p:cNvSpPr>
            <p:nvPr/>
          </p:nvSpPr>
          <p:spPr bwMode="auto">
            <a:xfrm>
              <a:off x="1590" y="11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МОНОСА-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ХАРИДЫ</a:t>
              </a:r>
            </a:p>
          </p:txBody>
        </p:sp>
        <p:sp>
          <p:nvSpPr>
            <p:cNvPr id="4" name="_s2060"/>
            <p:cNvSpPr>
              <a:spLocks noChangeArrowheads="1"/>
            </p:cNvSpPr>
            <p:nvPr/>
          </p:nvSpPr>
          <p:spPr bwMode="auto">
            <a:xfrm>
              <a:off x="51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ГЛЮКОЗА</a:t>
              </a:r>
            </a:p>
          </p:txBody>
        </p:sp>
        <p:sp>
          <p:nvSpPr>
            <p:cNvPr id="6" name="_s2061"/>
            <p:cNvSpPr>
              <a:spLocks noChangeArrowheads="1"/>
            </p:cNvSpPr>
            <p:nvPr/>
          </p:nvSpPr>
          <p:spPr bwMode="auto">
            <a:xfrm>
              <a:off x="1662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РИБОЗА</a:t>
              </a:r>
            </a:p>
          </p:txBody>
        </p:sp>
        <p:sp>
          <p:nvSpPr>
            <p:cNvPr id="19" name="_s2062"/>
            <p:cNvSpPr>
              <a:spLocks noChangeArrowheads="1"/>
            </p:cNvSpPr>
            <p:nvPr/>
          </p:nvSpPr>
          <p:spPr bwMode="auto">
            <a:xfrm>
              <a:off x="267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ДЕЗОКСИ-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РИБОЗА</a:t>
              </a:r>
            </a:p>
          </p:txBody>
        </p:sp>
        <p:sp>
          <p:nvSpPr>
            <p:cNvPr id="20" name="_s2063"/>
            <p:cNvSpPr>
              <a:spLocks noChangeArrowheads="1"/>
            </p:cNvSpPr>
            <p:nvPr/>
          </p:nvSpPr>
          <p:spPr bwMode="auto">
            <a:xfrm>
              <a:off x="510" y="204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СОДЕРЖИТСЯ 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РАСТВОРЕННОМ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ВИДЕ В ЦИТОПЛАЗМЕ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КЛЕТОК</a:t>
              </a:r>
            </a:p>
          </p:txBody>
        </p:sp>
        <p:sp>
          <p:nvSpPr>
            <p:cNvPr id="21" name="_s2064"/>
            <p:cNvSpPr>
              <a:spLocks noChangeArrowheads="1"/>
            </p:cNvSpPr>
            <p:nvPr/>
          </p:nvSpPr>
          <p:spPr bwMode="auto">
            <a:xfrm>
              <a:off x="1086" y="24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ЯВЛЯЕТСЯ ИСТОЧ-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НИКОМ ЭНЕРГИИ</a:t>
              </a:r>
            </a:p>
          </p:txBody>
        </p:sp>
        <p:sp>
          <p:nvSpPr>
            <p:cNvPr id="22" name="_s2065"/>
            <p:cNvSpPr>
              <a:spLocks noChangeArrowheads="1"/>
            </p:cNvSpPr>
            <p:nvPr/>
          </p:nvSpPr>
          <p:spPr bwMode="auto">
            <a:xfrm>
              <a:off x="1662" y="204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ВХОДЯТ В ХИМИЧЕС-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КИЙ СОСТАВ НУКЛЕИ-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НОВЫХ КИСЛОТ</a:t>
              </a:r>
            </a:p>
          </p:txBody>
        </p:sp>
        <p:sp>
          <p:nvSpPr>
            <p:cNvPr id="23" name="_s2066"/>
            <p:cNvSpPr>
              <a:spLocks noChangeArrowheads="1"/>
            </p:cNvSpPr>
            <p:nvPr/>
          </p:nvSpPr>
          <p:spPr bwMode="auto">
            <a:xfrm>
              <a:off x="2238" y="24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УЧАСТВУЕТ В ХРАНЕНИИ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И ПЕРЕДАЧЕ НАСЛЕДСТ-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ВЕННОЙ ИНФОРМАЦИИ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439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</a:t>
            </a: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1222816" y="184638"/>
            <a:ext cx="10510396" cy="5511312"/>
            <a:chOff x="510" y="1176"/>
            <a:chExt cx="3888" cy="720"/>
          </a:xfrm>
        </p:grpSpPr>
        <p:cxnSp>
          <p:nvCxnSpPr>
            <p:cNvPr id="1028" name="_s1028"/>
            <p:cNvCxnSpPr>
              <a:cxnSpLocks noChangeShapeType="1"/>
              <a:stCxn id="20" idx="0"/>
              <a:endCxn id="3" idx="2"/>
            </p:cNvCxnSpPr>
            <p:nvPr/>
          </p:nvCxnSpPr>
          <p:spPr bwMode="auto">
            <a:xfrm rot="5400000" flipH="1">
              <a:off x="3138" y="780"/>
              <a:ext cx="144" cy="1512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19" idx="0"/>
              <a:endCxn id="3" idx="2"/>
            </p:cNvCxnSpPr>
            <p:nvPr/>
          </p:nvCxnSpPr>
          <p:spPr bwMode="auto">
            <a:xfrm rot="5400000" flipH="1">
              <a:off x="2635" y="1283"/>
              <a:ext cx="144" cy="505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>
              <a:off x="2130" y="1284"/>
              <a:ext cx="144" cy="504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626" y="780"/>
              <a:ext cx="144" cy="1512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2"/>
            <p:cNvSpPr>
              <a:spLocks noChangeArrowheads="1"/>
            </p:cNvSpPr>
            <p:nvPr/>
          </p:nvSpPr>
          <p:spPr bwMode="auto">
            <a:xfrm>
              <a:off x="2022" y="11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ОРГА-НИЧЕС-КИЕ ВЕЩЕ-СТВА</a:t>
              </a:r>
            </a:p>
          </p:txBody>
        </p:sp>
        <p:sp>
          <p:nvSpPr>
            <p:cNvPr id="4" name="_s1033"/>
            <p:cNvSpPr>
              <a:spLocks noChangeArrowheads="1"/>
            </p:cNvSpPr>
            <p:nvPr/>
          </p:nvSpPr>
          <p:spPr bwMode="auto">
            <a:xfrm>
              <a:off x="51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БЕЛКИ</a:t>
              </a:r>
            </a:p>
          </p:txBody>
        </p:sp>
        <p:sp>
          <p:nvSpPr>
            <p:cNvPr id="6" name="_s1034"/>
            <p:cNvSpPr>
              <a:spLocks noChangeArrowheads="1"/>
            </p:cNvSpPr>
            <p:nvPr/>
          </p:nvSpPr>
          <p:spPr bwMode="auto">
            <a:xfrm>
              <a:off x="1518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ЛИПИДЫ</a:t>
              </a:r>
            </a:p>
          </p:txBody>
        </p:sp>
        <p:sp>
          <p:nvSpPr>
            <p:cNvPr id="19" name="_s1035"/>
            <p:cNvSpPr>
              <a:spLocks noChangeArrowheads="1"/>
            </p:cNvSpPr>
            <p:nvPr/>
          </p:nvSpPr>
          <p:spPr bwMode="auto">
            <a:xfrm>
              <a:off x="2526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УГЛЕВОДЫ</a:t>
              </a:r>
            </a:p>
          </p:txBody>
        </p:sp>
        <p:sp>
          <p:nvSpPr>
            <p:cNvPr id="20" name="_s1036"/>
            <p:cNvSpPr>
              <a:spLocks noChangeArrowheads="1"/>
            </p:cNvSpPr>
            <p:nvPr/>
          </p:nvSpPr>
          <p:spPr bwMode="auto">
            <a:xfrm>
              <a:off x="3534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НУКЛЕИНО-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ВЫЕ КИС-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ЛОТЫ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269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44300" y="6037127"/>
            <a:ext cx="426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30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1788585" y="239397"/>
            <a:ext cx="7993062" cy="5494338"/>
            <a:chOff x="510" y="1176"/>
            <a:chExt cx="1872" cy="1584"/>
          </a:xfrm>
        </p:grpSpPr>
        <p:cxnSp>
          <p:nvCxnSpPr>
            <p:cNvPr id="3076" name="_s3076"/>
            <p:cNvCxnSpPr>
              <a:cxnSpLocks noChangeShapeType="1"/>
              <a:stCxn id="21" idx="1"/>
              <a:endCxn id="19" idx="2"/>
            </p:cNvCxnSpPr>
            <p:nvPr/>
          </p:nvCxnSpPr>
          <p:spPr bwMode="auto">
            <a:xfrm rot="10800000">
              <a:off x="942" y="2328"/>
              <a:ext cx="144" cy="288"/>
            </a:xfrm>
            <a:prstGeom prst="bentConnector2">
              <a:avLst/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" name="_s3077"/>
            <p:cNvCxnSpPr>
              <a:cxnSpLocks noChangeShapeType="1"/>
              <a:stCxn id="20" idx="0"/>
              <a:endCxn id="6" idx="2"/>
            </p:cNvCxnSpPr>
            <p:nvPr/>
          </p:nvCxnSpPr>
          <p:spPr bwMode="auto">
            <a:xfrm rot="16200000">
              <a:off x="1879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8" name="_s3078"/>
            <p:cNvCxnSpPr>
              <a:cxnSpLocks noChangeShapeType="1"/>
              <a:stCxn id="19" idx="0"/>
              <a:endCxn id="4" idx="2"/>
            </p:cNvCxnSpPr>
            <p:nvPr/>
          </p:nvCxnSpPr>
          <p:spPr bwMode="auto">
            <a:xfrm rot="16200000">
              <a:off x="871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9" name="_s3079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1626" y="1284"/>
              <a:ext cx="144" cy="504"/>
            </a:xfrm>
            <a:prstGeom prst="bentConnector3">
              <a:avLst>
                <a:gd name="adj1" fmla="val 22856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_s3080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122" y="1284"/>
              <a:ext cx="144" cy="504"/>
            </a:xfrm>
            <a:prstGeom prst="bentConnector3">
              <a:avLst>
                <a:gd name="adj1" fmla="val 22856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3081"/>
            <p:cNvSpPr>
              <a:spLocks noChangeArrowheads="1"/>
            </p:cNvSpPr>
            <p:nvPr/>
          </p:nvSpPr>
          <p:spPr bwMode="auto">
            <a:xfrm>
              <a:off x="1014" y="11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ДИСАХАРИДЫ</a:t>
              </a:r>
            </a:p>
          </p:txBody>
        </p:sp>
        <p:sp>
          <p:nvSpPr>
            <p:cNvPr id="4" name="_s3082"/>
            <p:cNvSpPr>
              <a:spLocks noChangeArrowheads="1"/>
            </p:cNvSpPr>
            <p:nvPr/>
          </p:nvSpPr>
          <p:spPr bwMode="auto">
            <a:xfrm>
              <a:off x="51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СВЕКЛОВИЧНЫЙ</a:t>
              </a:r>
              <a:r>
                <a:rPr kumimoji="0" lang="ru-RU" altLang="ru-RU" sz="2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САХАР</a:t>
              </a:r>
            </a:p>
          </p:txBody>
        </p:sp>
        <p:sp>
          <p:nvSpPr>
            <p:cNvPr id="6" name="_s3083"/>
            <p:cNvSpPr>
              <a:spLocks noChangeArrowheads="1"/>
            </p:cNvSpPr>
            <p:nvPr/>
          </p:nvSpPr>
          <p:spPr bwMode="auto">
            <a:xfrm>
              <a:off x="1518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МОЛОЧНЫЙ САХАР</a:t>
              </a:r>
            </a:p>
          </p:txBody>
        </p:sp>
        <p:sp>
          <p:nvSpPr>
            <p:cNvPr id="19" name="_s3084"/>
            <p:cNvSpPr>
              <a:spLocks noChangeArrowheads="1"/>
            </p:cNvSpPr>
            <p:nvPr/>
          </p:nvSpPr>
          <p:spPr bwMode="auto">
            <a:xfrm>
              <a:off x="510" y="204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СОДЕРЖИТСЯ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В КЛЕТКАХ РАСТЕНИЙ</a:t>
              </a:r>
            </a:p>
          </p:txBody>
        </p:sp>
        <p:sp>
          <p:nvSpPr>
            <p:cNvPr id="20" name="_s3085"/>
            <p:cNvSpPr>
              <a:spLocks noChangeArrowheads="1"/>
            </p:cNvSpPr>
            <p:nvPr/>
          </p:nvSpPr>
          <p:spPr bwMode="auto">
            <a:xfrm>
              <a:off x="1518" y="204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СОДЕРЖИТСЯ В МОЛОКЕ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ЖИВОТНЫХ И ЧЕЛОВЕКА</a:t>
              </a:r>
            </a:p>
          </p:txBody>
        </p:sp>
        <p:sp>
          <p:nvSpPr>
            <p:cNvPr id="21" name="_s3086"/>
            <p:cNvSpPr>
              <a:spLocks noChangeArrowheads="1"/>
            </p:cNvSpPr>
            <p:nvPr/>
          </p:nvSpPr>
          <p:spPr bwMode="auto">
            <a:xfrm>
              <a:off x="1086" y="24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ЯВЛЯЮТСЯ ИСТОЧ-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НИКОМ  ЭНЕРГИИ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3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61885" y="6037127"/>
            <a:ext cx="40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31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1887378" y="303213"/>
            <a:ext cx="8551863" cy="6480175"/>
            <a:chOff x="510" y="1176"/>
            <a:chExt cx="3888" cy="1584"/>
          </a:xfrm>
        </p:grpSpPr>
        <p:cxnSp>
          <p:nvCxnSpPr>
            <p:cNvPr id="4100" name="_s4100"/>
            <p:cNvCxnSpPr>
              <a:cxnSpLocks noChangeShapeType="1"/>
              <a:stCxn id="26" idx="1"/>
              <a:endCxn id="23" idx="2"/>
            </p:cNvCxnSpPr>
            <p:nvPr/>
          </p:nvCxnSpPr>
          <p:spPr bwMode="auto">
            <a:xfrm rot="10800000">
              <a:off x="2959" y="2328"/>
              <a:ext cx="143" cy="288"/>
            </a:xfrm>
            <a:prstGeom prst="bentConnector2">
              <a:avLst/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1" name="_s4101"/>
            <p:cNvCxnSpPr>
              <a:cxnSpLocks noChangeShapeType="1"/>
              <a:stCxn id="25" idx="1"/>
              <a:endCxn id="21" idx="2"/>
            </p:cNvCxnSpPr>
            <p:nvPr/>
          </p:nvCxnSpPr>
          <p:spPr bwMode="auto">
            <a:xfrm rot="10800000">
              <a:off x="942" y="2328"/>
              <a:ext cx="144" cy="288"/>
            </a:xfrm>
            <a:prstGeom prst="bentConnector2">
              <a:avLst/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2" name="_s4102"/>
            <p:cNvCxnSpPr>
              <a:cxnSpLocks noChangeShapeType="1"/>
              <a:stCxn id="24" idx="0"/>
              <a:endCxn id="20" idx="2"/>
            </p:cNvCxnSpPr>
            <p:nvPr/>
          </p:nvCxnSpPr>
          <p:spPr bwMode="auto">
            <a:xfrm rot="16200000">
              <a:off x="3895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3" name="_s4103"/>
            <p:cNvCxnSpPr>
              <a:cxnSpLocks noChangeShapeType="1"/>
              <a:stCxn id="23" idx="0"/>
              <a:endCxn id="19" idx="2"/>
            </p:cNvCxnSpPr>
            <p:nvPr/>
          </p:nvCxnSpPr>
          <p:spPr bwMode="auto">
            <a:xfrm rot="16200000">
              <a:off x="2888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4" name="_s4104"/>
            <p:cNvCxnSpPr>
              <a:cxnSpLocks noChangeShapeType="1"/>
              <a:stCxn id="22" idx="0"/>
              <a:endCxn id="6" idx="2"/>
            </p:cNvCxnSpPr>
            <p:nvPr/>
          </p:nvCxnSpPr>
          <p:spPr bwMode="auto">
            <a:xfrm rot="5400000" flipH="1">
              <a:off x="1879" y="1967"/>
              <a:ext cx="144" cy="1"/>
            </a:xfrm>
            <a:prstGeom prst="bentConnector3">
              <a:avLst>
                <a:gd name="adj1" fmla="val 30125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5" name="_s4105"/>
            <p:cNvCxnSpPr>
              <a:cxnSpLocks noChangeShapeType="1"/>
              <a:stCxn id="21" idx="0"/>
              <a:endCxn id="4" idx="2"/>
            </p:cNvCxnSpPr>
            <p:nvPr/>
          </p:nvCxnSpPr>
          <p:spPr bwMode="auto">
            <a:xfrm rot="16200000">
              <a:off x="871" y="1967"/>
              <a:ext cx="144" cy="1"/>
            </a:xfrm>
            <a:prstGeom prst="straightConnector1">
              <a:avLst/>
            </a:prstGeom>
            <a:noFill/>
            <a:ln w="28575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6" name="_s4106"/>
            <p:cNvCxnSpPr>
              <a:cxnSpLocks noChangeShapeType="1"/>
              <a:stCxn id="20" idx="0"/>
              <a:endCxn id="3" idx="2"/>
            </p:cNvCxnSpPr>
            <p:nvPr/>
          </p:nvCxnSpPr>
          <p:spPr bwMode="auto">
            <a:xfrm rot="5400000" flipH="1">
              <a:off x="3138" y="780"/>
              <a:ext cx="144" cy="1512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7" name="_s4107"/>
            <p:cNvCxnSpPr>
              <a:cxnSpLocks noChangeShapeType="1"/>
              <a:stCxn id="19" idx="0"/>
              <a:endCxn id="3" idx="2"/>
            </p:cNvCxnSpPr>
            <p:nvPr/>
          </p:nvCxnSpPr>
          <p:spPr bwMode="auto">
            <a:xfrm rot="5400000" flipH="1">
              <a:off x="2635" y="1283"/>
              <a:ext cx="144" cy="505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8" name="_s4108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>
              <a:off x="2130" y="1284"/>
              <a:ext cx="144" cy="504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9" name="_s4109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626" y="780"/>
              <a:ext cx="144" cy="1512"/>
            </a:xfrm>
            <a:prstGeom prst="bentConnector3">
              <a:avLst>
                <a:gd name="adj1" fmla="val 30000"/>
              </a:avLst>
            </a:prstGeom>
            <a:noFill/>
            <a:ln w="28575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4110"/>
            <p:cNvSpPr>
              <a:spLocks noChangeArrowheads="1"/>
            </p:cNvSpPr>
            <p:nvPr/>
          </p:nvSpPr>
          <p:spPr bwMode="auto">
            <a:xfrm>
              <a:off x="2022" y="11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ПОЛИСА-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ХАРИДЫ</a:t>
              </a:r>
            </a:p>
          </p:txBody>
        </p:sp>
        <p:sp>
          <p:nvSpPr>
            <p:cNvPr id="4" name="_s4111"/>
            <p:cNvSpPr>
              <a:spLocks noChangeArrowheads="1"/>
            </p:cNvSpPr>
            <p:nvPr/>
          </p:nvSpPr>
          <p:spPr bwMode="auto">
            <a:xfrm>
              <a:off x="51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КРАХМАЛ</a:t>
              </a:r>
            </a:p>
          </p:txBody>
        </p:sp>
        <p:sp>
          <p:nvSpPr>
            <p:cNvPr id="6" name="_s4112"/>
            <p:cNvSpPr>
              <a:spLocks noChangeArrowheads="1"/>
            </p:cNvSpPr>
            <p:nvPr/>
          </p:nvSpPr>
          <p:spPr bwMode="auto">
            <a:xfrm>
              <a:off x="1518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ГЛИКОГЕН</a:t>
              </a:r>
            </a:p>
          </p:txBody>
        </p:sp>
        <p:sp>
          <p:nvSpPr>
            <p:cNvPr id="19" name="_s4113"/>
            <p:cNvSpPr>
              <a:spLocks noChangeArrowheads="1"/>
            </p:cNvSpPr>
            <p:nvPr/>
          </p:nvSpPr>
          <p:spPr bwMode="auto">
            <a:xfrm>
              <a:off x="2526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ЦЕЛЛЮ-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ЛОЗА</a:t>
              </a:r>
            </a:p>
          </p:txBody>
        </p:sp>
        <p:sp>
          <p:nvSpPr>
            <p:cNvPr id="20" name="_s4114"/>
            <p:cNvSpPr>
              <a:spLocks noChangeArrowheads="1"/>
            </p:cNvSpPr>
            <p:nvPr/>
          </p:nvSpPr>
          <p:spPr bwMode="auto">
            <a:xfrm>
              <a:off x="3534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ХИТИН</a:t>
              </a:r>
            </a:p>
          </p:txBody>
        </p:sp>
        <p:sp>
          <p:nvSpPr>
            <p:cNvPr id="21" name="_s4115"/>
            <p:cNvSpPr>
              <a:spLocks noChangeArrowheads="1"/>
            </p:cNvSpPr>
            <p:nvPr/>
          </p:nvSpPr>
          <p:spPr bwMode="auto">
            <a:xfrm>
              <a:off x="511" y="2040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СОДЕРЖИТСЯ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В КЛЕТКАХ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РАСТЕНИЙ</a:t>
              </a:r>
            </a:p>
          </p:txBody>
        </p:sp>
        <p:sp>
          <p:nvSpPr>
            <p:cNvPr id="22" name="_s4116"/>
            <p:cNvSpPr>
              <a:spLocks noChangeArrowheads="1"/>
            </p:cNvSpPr>
            <p:nvPr/>
          </p:nvSpPr>
          <p:spPr bwMode="auto">
            <a:xfrm>
              <a:off x="1519" y="2040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ОТЛОЖЕН В ЗА-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ПАС В КЛЕТКАХ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ПЕЧЕНИ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ЧЕЛОВЕКА 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ЖИВОТНЫХ</a:t>
              </a:r>
            </a:p>
          </p:txBody>
        </p:sp>
        <p:sp>
          <p:nvSpPr>
            <p:cNvPr id="23" name="_s4117"/>
            <p:cNvSpPr>
              <a:spLocks noChangeArrowheads="1"/>
            </p:cNvSpPr>
            <p:nvPr/>
          </p:nvSpPr>
          <p:spPr bwMode="auto">
            <a:xfrm>
              <a:off x="2527" y="2040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ОБРАЗУЕТ КЛЕ-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ТОЧНУЮ СТЕНКУ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У РАСТЕНИЙ</a:t>
              </a:r>
            </a:p>
          </p:txBody>
        </p:sp>
        <p:sp>
          <p:nvSpPr>
            <p:cNvPr id="24" name="_s4118"/>
            <p:cNvSpPr>
              <a:spLocks noChangeArrowheads="1"/>
            </p:cNvSpPr>
            <p:nvPr/>
          </p:nvSpPr>
          <p:spPr bwMode="auto">
            <a:xfrm>
              <a:off x="3535" y="2040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ОБРАЗУЕТ ПО-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КРОВЫ БЕСПОЗ-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ВОНОЧНЫХ</a:t>
              </a:r>
            </a:p>
          </p:txBody>
        </p:sp>
        <p:sp>
          <p:nvSpPr>
            <p:cNvPr id="25" name="_s4119"/>
            <p:cNvSpPr>
              <a:spLocks noChangeArrowheads="1"/>
            </p:cNvSpPr>
            <p:nvPr/>
          </p:nvSpPr>
          <p:spPr bwMode="auto">
            <a:xfrm>
              <a:off x="1086" y="2472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ВЫПОЛНЯЮТ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РОЛЬ ИСТОЧНИ-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КА ЭНЕРГИИ</a:t>
              </a:r>
            </a:p>
          </p:txBody>
        </p:sp>
        <p:sp>
          <p:nvSpPr>
            <p:cNvPr id="26" name="_s4120"/>
            <p:cNvSpPr>
              <a:spLocks noChangeArrowheads="1"/>
            </p:cNvSpPr>
            <p:nvPr/>
          </p:nvSpPr>
          <p:spPr bwMode="auto">
            <a:xfrm>
              <a:off x="3102" y="2472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ВЫПОЛНЯЮТ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ЗАЩИТНУЮ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ФУНКЦИЮ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4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10788" y="97879"/>
            <a:ext cx="10005910" cy="6770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ФУНКЦИИ УГЛЕВОДОВ: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Строительная (ПЕКТИН, МУРЕИН,ХИТИН) 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Резервная (крахмал, инсулин, гликоген)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Регуляторная (гепарин)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Рецепторная (</a:t>
            </a:r>
            <a:r>
              <a:rPr lang="ru-RU" sz="3600" b="1" dirty="0" err="1" smtClean="0">
                <a:solidFill>
                  <a:schemeClr val="accent1">
                    <a:lumMod val="75000"/>
                  </a:schemeClr>
                </a:solidFill>
              </a:rPr>
              <a:t>гликокаликс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Транспортная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(гликолипиды) 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Защитная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Энергетическая  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 err="1" smtClean="0">
                <a:solidFill>
                  <a:schemeClr val="accent1">
                    <a:lumMod val="75000"/>
                  </a:schemeClr>
                </a:solidFill>
              </a:rPr>
              <a:t>Осморегуляторная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 (глюкоза)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Синтетическая  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66594" y="6037127"/>
            <a:ext cx="403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32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72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140459" y="757416"/>
            <a:ext cx="10005910" cy="129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липиды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17923" y="6037127"/>
            <a:ext cx="452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33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70485" y="2325096"/>
            <a:ext cx="92758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Большой  класс  органических  соединений,  объединенных  общими  свойствами: они  нерастворимы  в  воде,  но  хорошо  растворяются  в  органических  растворителях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2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91546" y="6037127"/>
            <a:ext cx="478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34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1704282" y="501756"/>
            <a:ext cx="9259236" cy="5091113"/>
            <a:chOff x="510" y="1176"/>
            <a:chExt cx="3888" cy="720"/>
          </a:xfrm>
        </p:grpSpPr>
        <p:cxnSp>
          <p:nvCxnSpPr>
            <p:cNvPr id="6148" name="_s6148"/>
            <p:cNvCxnSpPr>
              <a:cxnSpLocks noChangeShapeType="1"/>
              <a:stCxn id="20" idx="0"/>
              <a:endCxn id="3" idx="2"/>
            </p:cNvCxnSpPr>
            <p:nvPr/>
          </p:nvCxnSpPr>
          <p:spPr bwMode="auto">
            <a:xfrm rot="5400000" flipH="1">
              <a:off x="3138" y="780"/>
              <a:ext cx="144" cy="1512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9" name="_s6149"/>
            <p:cNvCxnSpPr>
              <a:cxnSpLocks noChangeShapeType="1"/>
              <a:stCxn id="19" idx="0"/>
              <a:endCxn id="3" idx="2"/>
            </p:cNvCxnSpPr>
            <p:nvPr/>
          </p:nvCxnSpPr>
          <p:spPr bwMode="auto">
            <a:xfrm rot="5400000" flipH="1">
              <a:off x="2635" y="1283"/>
              <a:ext cx="144" cy="505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0" name="_s6150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>
              <a:off x="2130" y="1284"/>
              <a:ext cx="144" cy="504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1" name="_s6151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626" y="780"/>
              <a:ext cx="144" cy="1512"/>
            </a:xfrm>
            <a:prstGeom prst="bentConnector3">
              <a:avLst>
                <a:gd name="adj1" fmla="val 1366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6152"/>
            <p:cNvSpPr>
              <a:spLocks noChangeArrowheads="1"/>
            </p:cNvSpPr>
            <p:nvPr/>
          </p:nvSpPr>
          <p:spPr bwMode="auto">
            <a:xfrm>
              <a:off x="2022" y="117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липиды</a:t>
              </a:r>
            </a:p>
          </p:txBody>
        </p:sp>
        <p:sp>
          <p:nvSpPr>
            <p:cNvPr id="4" name="_s6153"/>
            <p:cNvSpPr>
              <a:spLocks noChangeArrowheads="1"/>
            </p:cNvSpPr>
            <p:nvPr/>
          </p:nvSpPr>
          <p:spPr bwMode="auto">
            <a:xfrm>
              <a:off x="510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жиры</a:t>
              </a:r>
            </a:p>
          </p:txBody>
        </p:sp>
        <p:sp>
          <p:nvSpPr>
            <p:cNvPr id="6" name="_s6154"/>
            <p:cNvSpPr>
              <a:spLocks noChangeArrowheads="1"/>
            </p:cNvSpPr>
            <p:nvPr/>
          </p:nvSpPr>
          <p:spPr bwMode="auto">
            <a:xfrm>
              <a:off x="1518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фосфо-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липиды</a:t>
              </a:r>
            </a:p>
          </p:txBody>
        </p:sp>
        <p:sp>
          <p:nvSpPr>
            <p:cNvPr id="19" name="_s6155"/>
            <p:cNvSpPr>
              <a:spLocks noChangeArrowheads="1"/>
            </p:cNvSpPr>
            <p:nvPr/>
          </p:nvSpPr>
          <p:spPr bwMode="auto">
            <a:xfrm>
              <a:off x="2526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стероиды</a:t>
              </a:r>
            </a:p>
          </p:txBody>
        </p:sp>
        <p:sp>
          <p:nvSpPr>
            <p:cNvPr id="20" name="_s6156"/>
            <p:cNvSpPr>
              <a:spLocks noChangeArrowheads="1"/>
            </p:cNvSpPr>
            <p:nvPr/>
          </p:nvSpPr>
          <p:spPr bwMode="auto">
            <a:xfrm>
              <a:off x="3534" y="160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воски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179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212618"/>
            <a:ext cx="10005910" cy="1079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ФУНКЦИИ ЛИПИДОВ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70677" y="6037127"/>
            <a:ext cx="399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35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81127" y="859955"/>
            <a:ext cx="1041815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Энергетическая функция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. </a:t>
            </a:r>
            <a:r>
              <a:rPr lang="ru-RU" sz="2000" dirty="0" smtClean="0">
                <a:solidFill>
                  <a:srgbClr val="333333"/>
                </a:solidFill>
                <a:latin typeface="YS Text"/>
              </a:rPr>
              <a:t>Окисление 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жиров сопровождается выделением большого количества энергии (энергетический эффект в два раза больше, чем для углеводов и белков).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Структурная функция</a:t>
            </a:r>
            <a:r>
              <a:rPr lang="ru-RU" sz="2000" dirty="0" smtClean="0">
                <a:solidFill>
                  <a:srgbClr val="333333"/>
                </a:solidFill>
                <a:latin typeface="YS Text"/>
              </a:rPr>
              <a:t>.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 Фосфолипиды образуют все плазматические мембраны в клетке.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Запасающая функция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. Жиры откладываются про запас в семенах и плодах растений, в жировой клетчатке животных.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Защитная </a:t>
            </a:r>
            <a:r>
              <a:rPr lang="ru-RU" sz="2000" b="1" dirty="0" smtClean="0">
                <a:solidFill>
                  <a:srgbClr val="333333"/>
                </a:solidFill>
                <a:latin typeface="YS Text"/>
              </a:rPr>
              <a:t>функция</a:t>
            </a:r>
            <a:r>
              <a:rPr lang="ru-RU" sz="2000" dirty="0" smtClean="0">
                <a:solidFill>
                  <a:srgbClr val="333333"/>
                </a:solidFill>
                <a:latin typeface="YS Text"/>
              </a:rPr>
              <a:t>. Запасы 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жира защищают внутренние органы от травм.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Теплоизоляционная функция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. Подкожный жир сохраняет тепло.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Электроизоляционная функция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. Миелин, покрывающий отростки нервных клеток, изолирует их, ускоряя передачу нервных импульсов</a:t>
            </a:r>
            <a:r>
              <a:rPr lang="ru-RU" sz="2000" dirty="0" smtClean="0">
                <a:solidFill>
                  <a:srgbClr val="333333"/>
                </a:solidFill>
                <a:latin typeface="YS Text"/>
              </a:rPr>
              <a:t>.</a:t>
            </a:r>
            <a:endParaRPr lang="ru-RU" sz="2000" dirty="0">
              <a:solidFill>
                <a:srgbClr val="333333"/>
              </a:solidFill>
              <a:latin typeface="YS Tex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Регуляторная функция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. </a:t>
            </a:r>
            <a:r>
              <a:rPr lang="ru-RU" sz="2000" dirty="0" smtClean="0">
                <a:solidFill>
                  <a:srgbClr val="333333"/>
                </a:solidFill>
                <a:latin typeface="YS Text"/>
              </a:rPr>
              <a:t>Некоторые 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гормоны (кортизон, альдостерон, тестостерон, прогестерон) имеют стероидную природу и выполняют эту функцию.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333333"/>
                </a:solidFill>
                <a:latin typeface="YS Text"/>
              </a:rPr>
              <a:t>Смазывающая функция</a:t>
            </a:r>
            <a:r>
              <a:rPr lang="ru-RU" sz="2000" dirty="0">
                <a:solidFill>
                  <a:srgbClr val="333333"/>
                </a:solidFill>
                <a:latin typeface="YS Text"/>
              </a:rPr>
              <a:t>. Воски покрывают листья и плоды многих растений, кожу, шерсть, перья животных и защищают их от намокания. </a:t>
            </a:r>
            <a:endParaRPr lang="ru-RU" sz="2000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57128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283545" y="234050"/>
            <a:ext cx="10005910" cy="1079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Тест для закрепления материала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561885" y="6037127"/>
            <a:ext cx="40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36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888023" y="1060493"/>
            <a:ext cx="10983218" cy="4191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2400" dirty="0" smtClean="0"/>
              <a:t>1.Органические соединения составляют в среднем от массы клетки:</a:t>
            </a:r>
          </a:p>
          <a:p>
            <a:pPr marL="0" indent="0">
              <a:buNone/>
              <a:defRPr/>
            </a:pPr>
            <a:r>
              <a:rPr lang="ru-RU" sz="2400" dirty="0" smtClean="0"/>
              <a:t>а) 20-30%                     б) около 50%                    в) 10-15%;                     г) более 90%.</a:t>
            </a:r>
          </a:p>
          <a:p>
            <a:pPr marL="0" indent="0">
              <a:buNone/>
              <a:defRPr/>
            </a:pPr>
            <a:r>
              <a:rPr lang="ru-RU" sz="2400" dirty="0" smtClean="0"/>
              <a:t>2.Одна из важнейших функций белков:  </a:t>
            </a:r>
          </a:p>
          <a:p>
            <a:pPr marL="0" indent="0">
              <a:buNone/>
              <a:defRPr/>
            </a:pPr>
            <a:r>
              <a:rPr lang="ru-RU" sz="2400" dirty="0" smtClean="0"/>
              <a:t>а) двигательная;         б) транспортная;        в) энергетическая;      г) строительная. </a:t>
            </a:r>
          </a:p>
          <a:p>
            <a:pPr marL="0" indent="0">
              <a:buNone/>
              <a:defRPr/>
            </a:pPr>
            <a:r>
              <a:rPr lang="ru-RU" sz="2400" dirty="0" smtClean="0"/>
              <a:t>3.К моносахаридам относятся  углеводы:     </a:t>
            </a:r>
          </a:p>
          <a:p>
            <a:pPr marL="0" indent="0">
              <a:buNone/>
              <a:defRPr/>
            </a:pPr>
            <a:r>
              <a:rPr lang="ru-RU" sz="2400" dirty="0" smtClean="0"/>
              <a:t> а) глюкоза и сахароза; б) глюкоза и фруктоза;       в) крахмал и целлюлоза;           г) мальтоза и лактоза.</a:t>
            </a:r>
          </a:p>
          <a:p>
            <a:pPr marL="0" indent="0">
              <a:buNone/>
              <a:defRPr/>
            </a:pPr>
            <a:r>
              <a:rPr lang="ru-RU" sz="2400" dirty="0" smtClean="0"/>
              <a:t>4.Соединения углевода, содержащие два моносахаридных остатка, называют:</a:t>
            </a:r>
          </a:p>
          <a:p>
            <a:pPr marL="0" indent="0">
              <a:buNone/>
              <a:defRPr/>
            </a:pPr>
            <a:r>
              <a:rPr lang="ru-RU" sz="2400" dirty="0" smtClean="0"/>
              <a:t>а) сахаридами;    б) моносахаридами;    в) дисахаридами;    г) полисахаридами.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5832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82754" y="6037127"/>
            <a:ext cx="487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37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920915" y="437531"/>
            <a:ext cx="11175023" cy="51314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2400" dirty="0" smtClean="0"/>
              <a:t>5.Самой высокой энергетической ценностью обладают:</a:t>
            </a:r>
          </a:p>
          <a:p>
            <a:pPr marL="0" indent="0">
              <a:buNone/>
              <a:defRPr/>
            </a:pPr>
            <a:r>
              <a:rPr lang="ru-RU" sz="2400" dirty="0" smtClean="0"/>
              <a:t>     а) белки;              б) жиры;           в) углеводы;     г) нуклеиновые кислоты.</a:t>
            </a:r>
          </a:p>
          <a:p>
            <a:pPr marL="0" indent="0">
              <a:buNone/>
              <a:defRPr/>
            </a:pPr>
            <a:r>
              <a:rPr lang="ru-RU" sz="2400" dirty="0" smtClean="0"/>
              <a:t>6. Среди органических веществ первое место как по количеству, так и по значению занимают:</a:t>
            </a:r>
          </a:p>
          <a:p>
            <a:pPr marL="0" indent="0">
              <a:buNone/>
              <a:defRPr/>
            </a:pPr>
            <a:r>
              <a:rPr lang="ru-RU" sz="2400" dirty="0" smtClean="0"/>
              <a:t>а ) белки; б ) жиры; в ) углеводы; г ) нуклеиновые к-ты.</a:t>
            </a:r>
          </a:p>
          <a:p>
            <a:pPr marL="0" indent="0">
              <a:buNone/>
              <a:defRPr/>
            </a:pPr>
            <a:r>
              <a:rPr lang="ru-RU" sz="2400" dirty="0" smtClean="0"/>
              <a:t>7. К полисахаридам относятся углеводы:</a:t>
            </a:r>
          </a:p>
          <a:p>
            <a:pPr marL="0" indent="0">
              <a:buNone/>
              <a:defRPr/>
            </a:pPr>
            <a:r>
              <a:rPr lang="ru-RU" sz="2400" dirty="0" smtClean="0"/>
              <a:t>    а) глюкоза и сахароза; б) глюкоза и фруктоза; </a:t>
            </a:r>
          </a:p>
          <a:p>
            <a:pPr marL="0" indent="0">
              <a:buNone/>
              <a:defRPr/>
            </a:pPr>
            <a:r>
              <a:rPr lang="ru-RU" sz="2400" dirty="0" smtClean="0"/>
              <a:t>    в) крахмал и целлюлоза;  в) мальтоза и лактоза. </a:t>
            </a:r>
          </a:p>
          <a:p>
            <a:pPr marL="0" indent="0">
              <a:buNone/>
              <a:defRPr/>
            </a:pPr>
            <a:r>
              <a:rPr lang="ru-RU" sz="2400" dirty="0" smtClean="0"/>
              <a:t>8. Жир,  которым  заполнен горб верблюда, служит в первую очередь источником:</a:t>
            </a:r>
          </a:p>
          <a:p>
            <a:pPr marL="0" indent="0">
              <a:buNone/>
              <a:defRPr/>
            </a:pPr>
            <a:r>
              <a:rPr lang="ru-RU" sz="2400" dirty="0" smtClean="0"/>
              <a:t>    а) энергии;        б) тепла;       в) пищи;      г) воды.</a:t>
            </a:r>
          </a:p>
          <a:p>
            <a:pPr marL="0" indent="0">
              <a:buNone/>
              <a:defRPr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566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722723"/>
            <a:ext cx="10005910" cy="505061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Ответы на тест: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1-Г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2-Г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3-Б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4-В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5-Б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6-А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7-В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8-Г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482754" y="6037127"/>
            <a:ext cx="487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38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7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186962" y="678730"/>
            <a:ext cx="10200075" cy="406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Белки́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800" dirty="0">
                <a:latin typeface="Constantia" pitchFamily="18" charset="0"/>
              </a:rPr>
              <a:t>(</a:t>
            </a:r>
            <a:r>
              <a:rPr lang="ru-RU" sz="2800" dirty="0" err="1">
                <a:latin typeface="Constantia" pitchFamily="18" charset="0"/>
              </a:rPr>
              <a:t>протеи́ны</a:t>
            </a:r>
            <a:r>
              <a:rPr lang="ru-RU" sz="2800" dirty="0">
                <a:latin typeface="Constantia" pitchFamily="18" charset="0"/>
              </a:rPr>
              <a:t>, </a:t>
            </a:r>
            <a:r>
              <a:rPr lang="ru-RU" sz="2800" dirty="0" err="1">
                <a:latin typeface="Constantia" pitchFamily="18" charset="0"/>
              </a:rPr>
              <a:t>полипепти́ды</a:t>
            </a:r>
            <a:r>
              <a:rPr lang="ru-RU" sz="2800" dirty="0">
                <a:latin typeface="Constantia" pitchFamily="18" charset="0"/>
              </a:rPr>
              <a:t>) — высокомолекулярные органические вещества, состоящие из соединённых в цепочку пептидной связью аминокислот.</a:t>
            </a:r>
          </a:p>
          <a:p>
            <a:pPr algn="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Википедия</a:t>
            </a:r>
          </a:p>
          <a:p>
            <a:endParaRPr lang="ru-RU" sz="2800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Белки</a:t>
            </a:r>
            <a:r>
              <a:rPr lang="ru-RU" sz="2800" dirty="0" smtClean="0">
                <a:latin typeface="Constantia" pitchFamily="18" charset="0"/>
              </a:rPr>
              <a:t> </a:t>
            </a:r>
            <a:r>
              <a:rPr lang="ru-RU" sz="2800" dirty="0">
                <a:latin typeface="Constantia" pitchFamily="18" charset="0"/>
              </a:rPr>
              <a:t>– это нерегулярные полимеры, мономерами которых являются аминокислоты.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61392" y="4013703"/>
            <a:ext cx="404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http://bannikov.narod.ru/Belok.html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68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1982" y="1558425"/>
            <a:ext cx="381136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014285" y="1361475"/>
            <a:ext cx="53727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onstantia" pitchFamily="18" charset="0"/>
              </a:rPr>
              <a:t>Аминокислоты (аминокарбоновые кислоты) — органические соединения, в молекуле которых одновременно содержатся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карбоксильные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и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аминные группы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97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705"/>
          <a:stretch>
            <a:fillRect/>
          </a:stretch>
        </p:blipFill>
        <p:spPr bwMode="auto">
          <a:xfrm>
            <a:off x="571472" y="793854"/>
            <a:ext cx="4000528" cy="31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5701812" y="471470"/>
            <a:ext cx="53413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Карбоксильная группа (карбоксил) -СООН </a:t>
            </a:r>
            <a:r>
              <a:rPr lang="ru-RU" sz="2800" dirty="0" smtClean="0">
                <a:latin typeface="Constantia" pitchFamily="18" charset="0"/>
              </a:rPr>
              <a:t>— функциональная одновалентная группировка, входящая в состав карбоновых кислот и определяющая их кислотные свойства.</a:t>
            </a:r>
          </a:p>
          <a:p>
            <a:pPr algn="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Википедия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28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136"/>
          <a:stretch>
            <a:fillRect/>
          </a:stretch>
        </p:blipFill>
        <p:spPr bwMode="auto">
          <a:xfrm>
            <a:off x="1451543" y="520451"/>
            <a:ext cx="2571768" cy="51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5046784" y="1183163"/>
            <a:ext cx="62161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Аминогру́ппа</a:t>
            </a:r>
            <a:r>
              <a:rPr lang="ru-RU" sz="3200" dirty="0" smtClean="0">
                <a:latin typeface="Constantia" pitchFamily="18" charset="0"/>
              </a:rPr>
              <a:t> — одновалентная группа —NH2, остаток аммиака (NH3).</a:t>
            </a:r>
          </a:p>
          <a:p>
            <a:pPr algn="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Википедия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20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60892" y="1438636"/>
            <a:ext cx="9850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М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акромолекулой</a:t>
            </a:r>
            <a:r>
              <a:rPr lang="ru-RU" sz="3200" dirty="0" smtClean="0">
                <a:latin typeface="Constantia" pitchFamily="18" charset="0"/>
              </a:rPr>
              <a:t> называют гигантскую молекулу, построенную из многих повторяющихся единиц – мономеров</a:t>
            </a:r>
            <a:endParaRPr lang="ru-RU" sz="3200" dirty="0">
              <a:latin typeface="Constantia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2292" y="2825801"/>
            <a:ext cx="38100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97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CFFF1-8FF3-843A-7391-2B1EF37385FB}"/>
              </a:ext>
            </a:extLst>
          </p:cNvPr>
          <p:cNvSpPr txBox="1"/>
          <p:nvPr/>
        </p:nvSpPr>
        <p:spPr>
          <a:xfrm>
            <a:off x="1381127" y="678730"/>
            <a:ext cx="10005910" cy="1008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Текст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6191AD6-14CB-3E2E-8EF6-973619DBAA88}"/>
              </a:ext>
            </a:extLst>
          </p:cNvPr>
          <p:cNvGrpSpPr/>
          <p:nvPr/>
        </p:nvGrpSpPr>
        <p:grpSpPr>
          <a:xfrm>
            <a:off x="183698" y="5066854"/>
            <a:ext cx="11687543" cy="877194"/>
            <a:chOff x="326573" y="5752884"/>
            <a:chExt cx="11687543" cy="877194"/>
          </a:xfrm>
        </p:grpSpPr>
        <p:pic>
          <p:nvPicPr>
            <p:cNvPr id="8" name="Picture 2" descr="ГБПОУ «Пермский нефтяной колледж» | WOWPROFI">
              <a:extLst>
                <a:ext uri="{FF2B5EF4-FFF2-40B4-BE49-F238E27FC236}">
                  <a16:creationId xmlns:a16="http://schemas.microsoft.com/office/drawing/2014/main" id="{FAF87E1B-8669-11C6-BC0E-52F0DB9FF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73" y="5752884"/>
              <a:ext cx="877194" cy="877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4481725-D4AD-15D8-2627-F208C48A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06064" y="5712626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0CDAA7A-7C9F-D409-4156-5E85D5AE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409328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1204BA-7E89-3BFB-6CB3-88AC33BA7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723676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8D717D6-A34C-74BB-394A-321009E22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069794" y="5711501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9F10FF1-6AAA-FB8B-BACE-51D8A24E9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33336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933733F-9EE9-D914-A068-961D8431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596934" y="5711499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35E9B75-4D91-D329-7728-F98DE1C8C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933525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FCC16F-4396-BD94-588A-1C666022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79643" y="5711498"/>
              <a:ext cx="52411" cy="1416535"/>
            </a:xfrm>
            <a:prstGeom prst="rect">
              <a:avLst/>
            </a:prstGeom>
            <a:scene3d>
              <a:camera prst="orthographicFront">
                <a:rot lat="21299999" lon="0" rev="0"/>
              </a:camera>
              <a:lightRig rig="threePt" dir="t"/>
            </a:scene3d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AE72043-6CC6-4408-5247-93452C960378}"/>
              </a:ext>
            </a:extLst>
          </p:cNvPr>
          <p:cNvSpPr txBox="1"/>
          <p:nvPr/>
        </p:nvSpPr>
        <p:spPr>
          <a:xfrm>
            <a:off x="11652801" y="6037127"/>
            <a:ext cx="317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9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121442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Антуан Франсуа де Фуркруа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ru-RU" dirty="0" smtClean="0"/>
              <a:t> </a:t>
            </a:r>
          </a:p>
          <a:p>
            <a:r>
              <a:rPr lang="ru-RU" sz="3200" dirty="0" smtClean="0"/>
              <a:t>основоположник изучения белков</a:t>
            </a:r>
            <a:endParaRPr lang="ru-RU" sz="32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06553" y="221067"/>
            <a:ext cx="4046248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3697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1356</Words>
  <Application>Microsoft Office PowerPoint</Application>
  <PresentationFormat>Широкоэкранный</PresentationFormat>
  <Paragraphs>287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Arial</vt:lpstr>
      <vt:lpstr>Calibri</vt:lpstr>
      <vt:lpstr>Calibri Light</vt:lpstr>
      <vt:lpstr>Constantia</vt:lpstr>
      <vt:lpstr>Times New Roman</vt:lpstr>
      <vt:lpstr>Trebuchet MS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Екатеринина</dc:creator>
  <cp:lastModifiedBy>Кабинет №214</cp:lastModifiedBy>
  <cp:revision>73</cp:revision>
  <dcterms:created xsi:type="dcterms:W3CDTF">2024-09-08T13:57:28Z</dcterms:created>
  <dcterms:modified xsi:type="dcterms:W3CDTF">2024-12-24T17:20:15Z</dcterms:modified>
</cp:coreProperties>
</file>